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1" r:id="rId4"/>
    <p:sldId id="263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0000FF"/>
    <a:srgbClr val="009900"/>
    <a:srgbClr val="FF3300"/>
    <a:srgbClr val="0066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73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E74D-81AD-4FEE-88BE-C9F73EEF2478}" type="slidenum">
              <a:rPr lang="ru-RU" altLang="ru-KZ" smtClean="0"/>
              <a:pPr/>
              <a:t>‹#›</a:t>
            </a:fld>
            <a:endParaRPr lang="ru-RU" altLang="ru-KZ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8017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A3F21-9D8A-4561-9CA2-E2C523047FF5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752688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8F458-DDD2-4630-9EC0-3FEA4492078D}" type="slidenum">
              <a:rPr lang="ru-RU" altLang="ru-KZ" smtClean="0"/>
              <a:pPr/>
              <a:t>‹#›</a:t>
            </a:fld>
            <a:endParaRPr lang="ru-RU" altLang="ru-KZ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5684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91FC0-42BC-4840-8B48-54BB610C6FA0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77922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AA92B-A6ED-4871-A7FD-423C45627B18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3952367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F6871-0E7F-4220-B0F5-F674FC2C79A4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4009949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076D-05CC-4DB9-BA0A-315CDA3CC295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835615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EE3FFD3-041E-487E-9422-D99A84B3C337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847298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E43D4-A140-4536-AB6F-62C1BFDF768F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328640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7A48B-0EEB-4EB0-BF55-1830532B0B4E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537215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046D-9BAC-4C51-A4AF-1D34A2A686E9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625574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3A54B72-0966-41C0-B028-18A9B7395E3A}" type="slidenum">
              <a:rPr lang="ru-RU" altLang="ru-KZ" smtClean="0"/>
              <a:pPr/>
              <a:t>‹#›</a:t>
            </a:fld>
            <a:endParaRPr lang="ru-RU" altLang="ru-KZ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1861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501EDC-BC95-475C-8E10-8881908588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6129" y="1758304"/>
            <a:ext cx="6602853" cy="92774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300" dirty="0">
                <a:solidFill>
                  <a:srgbClr val="0B5195"/>
                </a:solidFill>
                <a:latin typeface="Arial" panose="020B0604020202020204" pitchFamily="34" charset="0"/>
              </a:rPr>
              <a:t>Основы ГИС и обработка геодезических данных</a:t>
            </a:r>
            <a:endParaRPr lang="ru-KZ" sz="33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432C68E-92BD-48BB-BC96-0D78F711D5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0100" y="2946912"/>
            <a:ext cx="7543800" cy="857250"/>
          </a:xfrm>
        </p:spPr>
        <p:txBody>
          <a:bodyPr>
            <a:normAutofit/>
          </a:bodyPr>
          <a:lstStyle/>
          <a:p>
            <a:pPr algn="ctr"/>
            <a:r>
              <a:rPr lang="ru-RU" sz="2100" b="1" dirty="0">
                <a:solidFill>
                  <a:schemeClr val="tx1"/>
                </a:solidFill>
              </a:rPr>
              <a:t>Лекция 7 . «Геоинформационная модель местности»</a:t>
            </a:r>
            <a:endParaRPr lang="ru-KZ" sz="2100" b="1" dirty="0">
              <a:solidFill>
                <a:schemeClr val="tx1"/>
              </a:solidFill>
            </a:endParaRP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0E226D1-C177-4C3E-B549-09AB972A8663}"/>
              </a:ext>
            </a:extLst>
          </p:cNvPr>
          <p:cNvSpPr txBox="1">
            <a:spLocks/>
          </p:cNvSpPr>
          <p:nvPr/>
        </p:nvSpPr>
        <p:spPr>
          <a:xfrm>
            <a:off x="1128251" y="4455856"/>
            <a:ext cx="7543800" cy="85725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cap="none" dirty="0">
                <a:solidFill>
                  <a:schemeClr val="tx1"/>
                </a:solidFill>
              </a:rPr>
              <a:t>Лектор </a:t>
            </a:r>
          </a:p>
          <a:p>
            <a:r>
              <a:rPr lang="ru-RU" sz="1800" b="1" cap="none" dirty="0">
                <a:solidFill>
                  <a:schemeClr val="tx1"/>
                </a:solidFill>
              </a:rPr>
              <a:t>Старший преподаватель </a:t>
            </a:r>
            <a:r>
              <a:rPr lang="ru-RU" sz="1800" b="1" cap="none" dirty="0" err="1">
                <a:solidFill>
                  <a:schemeClr val="tx1"/>
                </a:solidFill>
              </a:rPr>
              <a:t>Кутубаева</a:t>
            </a:r>
            <a:r>
              <a:rPr lang="ru-RU" sz="1800" b="1" cap="none" dirty="0">
                <a:solidFill>
                  <a:schemeClr val="tx1"/>
                </a:solidFill>
              </a:rPr>
              <a:t> А.А.</a:t>
            </a:r>
            <a:r>
              <a:rPr lang="ru-RU" sz="1800" b="1" dirty="0">
                <a:solidFill>
                  <a:schemeClr val="tx1"/>
                </a:solidFill>
              </a:rPr>
              <a:t> </a:t>
            </a:r>
            <a:endParaRPr lang="ru-KZ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238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>
            <a:extLst>
              <a:ext uri="{FF2B5EF4-FFF2-40B4-BE49-F238E27FC236}">
                <a16:creationId xmlns:a16="http://schemas.microsoft.com/office/drawing/2014/main" id="{4D789462-62AD-4B55-A90D-B29015D7390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67559" y="332656"/>
            <a:ext cx="8324921" cy="1296144"/>
          </a:xfrm>
        </p:spPr>
        <p:txBody>
          <a:bodyPr>
            <a:normAutofit lnSpcReduction="10000"/>
          </a:bodyPr>
          <a:lstStyle/>
          <a:p>
            <a:pPr marL="0" indent="0" algn="just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Термин «геоинформационная модель местности»</a:t>
            </a:r>
          </a:p>
          <a:p>
            <a:pPr marL="0" indent="0" algn="just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 (принятая аббревиатура – ГИМ)  содержит три понятия: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D66F5D3-B3D2-4D23-A465-919CFD15C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936" y="1628800"/>
            <a:ext cx="3810000" cy="409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50244EC-9FF7-4DAF-BFEB-DF44A2AC9C4F}"/>
              </a:ext>
            </a:extLst>
          </p:cNvPr>
          <p:cNvSpPr txBox="1"/>
          <p:nvPr/>
        </p:nvSpPr>
        <p:spPr>
          <a:xfrm>
            <a:off x="3995936" y="1340768"/>
            <a:ext cx="489654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ru-RU" altLang="ru-KZ" sz="24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just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Геоинформационная – </a:t>
            </a:r>
          </a:p>
          <a:p>
            <a:pPr algn="just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т. е. относящаяся к области пространственной </a:t>
            </a:r>
            <a:r>
              <a:rPr lang="ru-RU" altLang="ru-KZ" sz="2400" b="1" dirty="0" err="1">
                <a:solidFill>
                  <a:schemeClr val="accent2">
                    <a:lumMod val="50000"/>
                  </a:schemeClr>
                </a:solidFill>
              </a:rPr>
              <a:t>геоинформации</a:t>
            </a:r>
            <a:endParaRPr lang="ru-RU" altLang="ru-KZ" sz="24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just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Модель - т.е. объект любой природы, находящийся в отношении подобия к другому, моделируемому, объекту</a:t>
            </a:r>
          </a:p>
          <a:p>
            <a:pPr algn="just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Местности - т. е. моделируемым объектом здесь является местность (территория)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>
            <a:extLst>
              <a:ext uri="{FF2B5EF4-FFF2-40B4-BE49-F238E27FC236}">
                <a16:creationId xmlns:a16="http://schemas.microsoft.com/office/drawing/2014/main" id="{C403D2BD-103D-44C0-A715-098ECC5648A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707904" y="1124744"/>
            <a:ext cx="4608512" cy="5472608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ru-RU" altLang="ru-KZ" b="1" dirty="0"/>
              <a:t>    Раньше существовал термин </a:t>
            </a:r>
            <a:r>
              <a:rPr lang="ru-RU" altLang="ru-KZ" b="1" dirty="0">
                <a:solidFill>
                  <a:srgbClr val="0000FF"/>
                </a:solidFill>
              </a:rPr>
              <a:t>«цифровая модель местности»</a:t>
            </a:r>
            <a:r>
              <a:rPr lang="ru-RU" altLang="ru-KZ" b="1" dirty="0"/>
              <a:t> (принятая аббревиатура -  </a:t>
            </a:r>
            <a:r>
              <a:rPr lang="ru-RU" altLang="ru-KZ" b="1" dirty="0">
                <a:solidFill>
                  <a:srgbClr val="0000FF"/>
                </a:solidFill>
              </a:rPr>
              <a:t>ЦММ</a:t>
            </a:r>
            <a:r>
              <a:rPr lang="ru-RU" altLang="ru-KZ" b="1" dirty="0"/>
              <a:t>),  содержащий понятие « цифровая», т.е. модель местности,  представленная в цифровой  (</a:t>
            </a:r>
            <a:r>
              <a:rPr lang="ru-RU" altLang="ru-KZ" b="1" dirty="0" err="1"/>
              <a:t>компьютерно</a:t>
            </a:r>
            <a:r>
              <a:rPr lang="ru-RU" altLang="ru-KZ" b="1" dirty="0"/>
              <a:t> читаемой) форме.</a:t>
            </a:r>
          </a:p>
          <a:p>
            <a:pPr marL="609600" indent="-609600" eaLnBrk="1" hangingPunct="1">
              <a:buFontTx/>
              <a:buNone/>
            </a:pPr>
            <a:r>
              <a:rPr lang="ru-RU" altLang="ru-KZ" b="1" dirty="0"/>
              <a:t>Термин ЦММ  введен в 1955 году в США       ( дословный перевод с английского «</a:t>
            </a:r>
            <a:r>
              <a:rPr lang="en-US" altLang="ru-KZ" b="1" dirty="0"/>
              <a:t>Digital terrain model</a:t>
            </a:r>
            <a:r>
              <a:rPr lang="ru-RU" altLang="ru-KZ" b="1" dirty="0"/>
              <a:t>») в Массачусетском технологическом институте (г. Бостон) в лаборатории дорожного проектирования   с помощью ЭВМ профессором Чарльзом Миллером.</a:t>
            </a:r>
          </a:p>
        </p:txBody>
      </p:sp>
      <p:pic>
        <p:nvPicPr>
          <p:cNvPr id="3074" name="Picture 2" descr="Цифровая модель местности: цели, виды, методы">
            <a:extLst>
              <a:ext uri="{FF2B5EF4-FFF2-40B4-BE49-F238E27FC236}">
                <a16:creationId xmlns:a16="http://schemas.microsoft.com/office/drawing/2014/main" id="{8528CD6B-704D-49A4-94E8-2727D1C93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959853" y="1760053"/>
            <a:ext cx="5807122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>
            <a:extLst>
              <a:ext uri="{FF2B5EF4-FFF2-40B4-BE49-F238E27FC236}">
                <a16:creationId xmlns:a16="http://schemas.microsoft.com/office/drawing/2014/main" id="{135D5A02-DA9C-4052-887C-327E3D68CB2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3568" y="1304764"/>
            <a:ext cx="7776864" cy="4248472"/>
          </a:xfrm>
        </p:spPr>
        <p:txBody>
          <a:bodyPr>
            <a:normAutofit/>
          </a:bodyPr>
          <a:lstStyle/>
          <a:p>
            <a:pPr algn="ctr" eaLnBrk="1" hangingPunct="1">
              <a:buFontTx/>
              <a:buNone/>
            </a:pPr>
            <a:r>
              <a:rPr lang="ru-RU" altLang="ru-KZ" sz="2400" b="1" dirty="0"/>
              <a:t>Определения </a:t>
            </a:r>
            <a:r>
              <a:rPr lang="ru-RU" altLang="ru-KZ" sz="2400" b="1" dirty="0">
                <a:solidFill>
                  <a:srgbClr val="0000FF"/>
                </a:solidFill>
              </a:rPr>
              <a:t>ЦММ</a:t>
            </a:r>
            <a:r>
              <a:rPr lang="ru-RU" altLang="ru-KZ" sz="2400" b="1" dirty="0"/>
              <a:t> и </a:t>
            </a:r>
            <a:r>
              <a:rPr lang="ru-RU" altLang="ru-KZ" sz="2400" b="1" dirty="0">
                <a:solidFill>
                  <a:srgbClr val="FF0066"/>
                </a:solidFill>
              </a:rPr>
              <a:t>ГИМ</a:t>
            </a:r>
            <a:r>
              <a:rPr lang="ru-RU" altLang="ru-KZ" sz="2400" b="1" dirty="0"/>
              <a:t>:</a:t>
            </a:r>
          </a:p>
          <a:p>
            <a:pPr eaLnBrk="1" hangingPunct="1">
              <a:buFontTx/>
              <a:buNone/>
            </a:pPr>
            <a:r>
              <a:rPr lang="ru-RU" altLang="ru-KZ" sz="2400" b="1" dirty="0">
                <a:solidFill>
                  <a:srgbClr val="0000FF"/>
                </a:solidFill>
              </a:rPr>
              <a:t>ЦММ – цифровое представление пространственных объектов местности, соответствующих объектовому составу топографических карт и планов</a:t>
            </a:r>
          </a:p>
          <a:p>
            <a:pPr eaLnBrk="1" hangingPunct="1">
              <a:buFontTx/>
              <a:buNone/>
            </a:pPr>
            <a:r>
              <a:rPr lang="ru-RU" altLang="ru-KZ" sz="2400" b="1" dirty="0">
                <a:solidFill>
                  <a:srgbClr val="FF0066"/>
                </a:solidFill>
              </a:rPr>
              <a:t>ГИМ – информационная  координированная компьютерная модель </a:t>
            </a:r>
            <a:r>
              <a:rPr lang="ru-RU" altLang="ru-KZ" sz="2400" b="1" dirty="0" err="1">
                <a:solidFill>
                  <a:srgbClr val="FF0066"/>
                </a:solidFill>
              </a:rPr>
              <a:t>геопространства</a:t>
            </a:r>
            <a:r>
              <a:rPr lang="ru-RU" altLang="ru-KZ" sz="2400" b="1" dirty="0">
                <a:solidFill>
                  <a:srgbClr val="FF0066"/>
                </a:solidFill>
              </a:rPr>
              <a:t>, представляющая совокупность пространственных объектов</a:t>
            </a:r>
          </a:p>
          <a:p>
            <a:pPr eaLnBrk="1" hangingPunct="1">
              <a:buFontTx/>
              <a:buNone/>
            </a:pPr>
            <a:r>
              <a:rPr lang="ru-RU" altLang="ru-KZ" sz="2400" b="1" dirty="0"/>
              <a:t>Таким образом, определение ГИМ является дальнейшим развитием и расширением  понятия ЦММ</a:t>
            </a:r>
          </a:p>
        </p:txBody>
      </p:sp>
      <p:sp>
        <p:nvSpPr>
          <p:cNvPr id="5123" name="Freeform 6">
            <a:extLst>
              <a:ext uri="{FF2B5EF4-FFF2-40B4-BE49-F238E27FC236}">
                <a16:creationId xmlns:a16="http://schemas.microsoft.com/office/drawing/2014/main" id="{758CDAC9-BF36-4F6D-BFFB-50D09C67B8AC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965"/>
              <a:gd name="T58" fmla="*/ 0 h 398"/>
              <a:gd name="T59" fmla="*/ 1965 w 1965"/>
              <a:gd name="T60" fmla="*/ 398 h 398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KZ" altLang="ru-KZ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reeform 4">
            <a:extLst>
              <a:ext uri="{FF2B5EF4-FFF2-40B4-BE49-F238E27FC236}">
                <a16:creationId xmlns:a16="http://schemas.microsoft.com/office/drawing/2014/main" id="{66A22F83-DF8D-40F7-8169-53AF9D71A01F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965"/>
              <a:gd name="T58" fmla="*/ 0 h 398"/>
              <a:gd name="T59" fmla="*/ 1965 w 1965"/>
              <a:gd name="T60" fmla="*/ 398 h 398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KZ" altLang="ru-KZ"/>
          </a:p>
        </p:txBody>
      </p:sp>
      <p:sp>
        <p:nvSpPr>
          <p:cNvPr id="6147" name="Rectangle 5">
            <a:extLst>
              <a:ext uri="{FF2B5EF4-FFF2-40B4-BE49-F238E27FC236}">
                <a16:creationId xmlns:a16="http://schemas.microsoft.com/office/drawing/2014/main" id="{3DC1552C-0257-45F8-8894-FD5952C7C91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21804" y="1340768"/>
            <a:ext cx="8298668" cy="4608512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ru-RU" altLang="ru-KZ" sz="3600" dirty="0">
                <a:solidFill>
                  <a:schemeClr val="accent2">
                    <a:lumMod val="50000"/>
                  </a:schemeClr>
                </a:solidFill>
              </a:rPr>
              <a:t>ГИМ,  как и любая информационная модель характеризуется  тремя моментами: </a:t>
            </a:r>
            <a:r>
              <a:rPr lang="ru-RU" altLang="ru-KZ" sz="3600" b="1" dirty="0">
                <a:solidFill>
                  <a:schemeClr val="accent2">
                    <a:lumMod val="50000"/>
                  </a:schemeClr>
                </a:solidFill>
              </a:rPr>
              <a:t>содержанием, структурой и  параметрами. </a:t>
            </a:r>
          </a:p>
          <a:p>
            <a:pPr eaLnBrk="1" hangingPunct="1">
              <a:buFontTx/>
              <a:buNone/>
            </a:pPr>
            <a:r>
              <a:rPr lang="ru-RU" altLang="ru-KZ" sz="3600" dirty="0">
                <a:solidFill>
                  <a:schemeClr val="accent2">
                    <a:lumMod val="50000"/>
                  </a:schemeClr>
                </a:solidFill>
              </a:rPr>
              <a:t>Кроме того, ГИМ создается в результате специального информационного процесса, который называется </a:t>
            </a:r>
            <a:r>
              <a:rPr lang="ru-RU" altLang="ru-KZ" sz="3600" b="1" dirty="0">
                <a:solidFill>
                  <a:schemeClr val="accent2">
                    <a:lumMod val="50000"/>
                  </a:schemeClr>
                </a:solidFill>
              </a:rPr>
              <a:t>геоинформационным  моделированием местности.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reeform 2">
            <a:extLst>
              <a:ext uri="{FF2B5EF4-FFF2-40B4-BE49-F238E27FC236}">
                <a16:creationId xmlns:a16="http://schemas.microsoft.com/office/drawing/2014/main" id="{EDD46215-8BB1-4114-8D80-B6E871CDCF26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965"/>
              <a:gd name="T58" fmla="*/ 0 h 398"/>
              <a:gd name="T59" fmla="*/ 1965 w 1965"/>
              <a:gd name="T60" fmla="*/ 398 h 398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KZ" altLang="ru-KZ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A0061975-354C-4C58-A5BA-4BECF9E4D3A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11560" y="908720"/>
            <a:ext cx="7632848" cy="5256584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Содержание ГИМ определяется ее назначением (и масштабом, который определяет степень огрубления геометрических элементов).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ГИМ содержит пространственную информацию, в частном случае - топографическую или  тематическую (экологическую, кадастровую, почвенную и т.п.), или ту и другую, причем эта информация относится к пространственным объектам местности.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По каждому пространственному объекту ГИМ содержит геометрическую часть, семантическую часть, топологическую часть  и записывается в соответствии с правилами цифрового описания объектов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 Объем и состав информации соответствует объектовому составу и набору характеристик объектов соответствующих карт (аналогичных по масштабу и назначению).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reeform 2">
            <a:extLst>
              <a:ext uri="{FF2B5EF4-FFF2-40B4-BE49-F238E27FC236}">
                <a16:creationId xmlns:a16="http://schemas.microsoft.com/office/drawing/2014/main" id="{BC5F2781-7512-40DA-A56C-6776AB3926A4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965"/>
              <a:gd name="T58" fmla="*/ 0 h 398"/>
              <a:gd name="T59" fmla="*/ 1965 w 1965"/>
              <a:gd name="T60" fmla="*/ 398 h 398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KZ" altLang="ru-KZ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26CE8471-6E5D-4342-B655-86EF6B3EF8B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3528" y="1340768"/>
            <a:ext cx="8244408" cy="4941168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Структура ГИМ: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Местность можно представить совокупностью пространственных объектов ситуации, форм рельефа и подстилающей поверхности, на которой они расположены.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Если каждый объект  отобразить соответствующей моделью, то совокупность этих моделей и будет ГИМ. Модель каждого объекта строится исходя из уже известного принципа пространственной локализации, т.е. как точечные, линейные и площадные объекты, а также отдельно строится  модель поверхности.</a:t>
            </a:r>
            <a:r>
              <a:rPr lang="ru-RU" altLang="ru-KZ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reeform 2">
            <a:extLst>
              <a:ext uri="{FF2B5EF4-FFF2-40B4-BE49-F238E27FC236}">
                <a16:creationId xmlns:a16="http://schemas.microsoft.com/office/drawing/2014/main" id="{7E1D2632-4F97-4074-8718-10D1F34DB322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965"/>
              <a:gd name="T58" fmla="*/ 0 h 398"/>
              <a:gd name="T59" fmla="*/ 1965 w 1965"/>
              <a:gd name="T60" fmla="*/ 398 h 398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KZ" altLang="ru-KZ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22688CEF-52DF-44DF-B61E-164C67594D1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1520" y="692696"/>
            <a:ext cx="8771830" cy="5472608"/>
          </a:xfrm>
        </p:spPr>
        <p:txBody>
          <a:bodyPr>
            <a:normAutofit/>
          </a:bodyPr>
          <a:lstStyle/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Состав моделей объектов: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Модель точечного объекта: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     идентификатор (И),  пара (тройка) координат, семантический код (СК), топологический код (ТК), метаинформация (МИ)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US" altLang="ru-KZ" sz="24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&lt;</a:t>
            </a: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И;</a:t>
            </a:r>
            <a:r>
              <a:rPr lang="en-US" altLang="ru-KZ" sz="2400" b="1" dirty="0">
                <a:solidFill>
                  <a:schemeClr val="accent2">
                    <a:lumMod val="50000"/>
                  </a:schemeClr>
                </a:solidFill>
              </a:rPr>
              <a:t>X,Y (</a:t>
            </a: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или</a:t>
            </a:r>
            <a:r>
              <a:rPr lang="en-US" altLang="ru-KZ" sz="2400" b="1" dirty="0">
                <a:solidFill>
                  <a:schemeClr val="accent2">
                    <a:lumMod val="50000"/>
                  </a:schemeClr>
                </a:solidFill>
              </a:rPr>
              <a:t>X,Y,H)</a:t>
            </a: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;СК;ТК;МИ </a:t>
            </a:r>
            <a:r>
              <a:rPr lang="en-US" altLang="ru-KZ" sz="24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&gt;</a:t>
            </a:r>
            <a:endParaRPr lang="ru-RU" altLang="ru-KZ" sz="24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2"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Модель линейного объекта: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     идентификатор (И),  несколько пар (троек) координат, семантический код (СК), топологический код (ТК), метаинформация (МИ)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US" altLang="ru-KZ" sz="24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&lt;</a:t>
            </a: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И;</a:t>
            </a:r>
            <a:r>
              <a:rPr lang="en-US" altLang="ru-KZ" sz="2400" b="1" dirty="0">
                <a:solidFill>
                  <a:schemeClr val="accent2">
                    <a:lumMod val="50000"/>
                  </a:schemeClr>
                </a:solidFill>
              </a:rPr>
              <a:t>X,Y (</a:t>
            </a: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или</a:t>
            </a:r>
            <a:r>
              <a:rPr lang="en-US" altLang="ru-KZ" sz="2400" b="1" dirty="0">
                <a:solidFill>
                  <a:schemeClr val="accent2">
                    <a:lumMod val="50000"/>
                  </a:schemeClr>
                </a:solidFill>
              </a:rPr>
              <a:t>X,Y,H)</a:t>
            </a: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; </a:t>
            </a:r>
            <a:r>
              <a:rPr lang="en-US" altLang="ru-KZ" sz="2400" b="1" dirty="0">
                <a:solidFill>
                  <a:schemeClr val="accent2">
                    <a:lumMod val="50000"/>
                  </a:schemeClr>
                </a:solidFill>
              </a:rPr>
              <a:t>X,Y (</a:t>
            </a: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или</a:t>
            </a:r>
            <a:r>
              <a:rPr lang="en-US" altLang="ru-KZ" sz="2400" b="1" dirty="0">
                <a:solidFill>
                  <a:schemeClr val="accent2">
                    <a:lumMod val="50000"/>
                  </a:schemeClr>
                </a:solidFill>
              </a:rPr>
              <a:t>X,Y,H)</a:t>
            </a: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 ;….; </a:t>
            </a:r>
            <a:r>
              <a:rPr lang="en-US" altLang="ru-KZ" sz="2400" b="1" dirty="0">
                <a:solidFill>
                  <a:schemeClr val="accent2">
                    <a:lumMod val="50000"/>
                  </a:schemeClr>
                </a:solidFill>
              </a:rPr>
              <a:t>X,Y (</a:t>
            </a: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или</a:t>
            </a:r>
            <a:r>
              <a:rPr lang="en-US" altLang="ru-KZ" sz="2400" b="1" dirty="0">
                <a:solidFill>
                  <a:schemeClr val="accent2">
                    <a:lumMod val="50000"/>
                  </a:schemeClr>
                </a:solidFill>
              </a:rPr>
              <a:t>X,Y,H)</a:t>
            </a: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 ;СК;ТК;МИ </a:t>
            </a:r>
            <a:r>
              <a:rPr lang="en-US" altLang="ru-KZ" sz="24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&gt;</a:t>
            </a:r>
            <a:endParaRPr lang="ru-RU" altLang="ru-KZ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reeform 2">
            <a:extLst>
              <a:ext uri="{FF2B5EF4-FFF2-40B4-BE49-F238E27FC236}">
                <a16:creationId xmlns:a16="http://schemas.microsoft.com/office/drawing/2014/main" id="{9A6D8574-A6C2-4200-9B0C-660E2D11BBB9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965"/>
              <a:gd name="T58" fmla="*/ 0 h 398"/>
              <a:gd name="T59" fmla="*/ 1965 w 1965"/>
              <a:gd name="T60" fmla="*/ 398 h 398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KZ" altLang="ru-KZ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B8F3DF18-1AF1-4255-B4B9-1475E1C881A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41784" y="1268760"/>
            <a:ext cx="8681566" cy="4824536"/>
          </a:xfrm>
        </p:spPr>
        <p:txBody>
          <a:bodyPr>
            <a:normAutofit/>
          </a:bodyPr>
          <a:lstStyle/>
          <a:p>
            <a:pPr marL="609600" indent="-609600" algn="ctr" eaLnBrk="1" hangingPunct="1">
              <a:buFontTx/>
              <a:buNone/>
            </a:pPr>
            <a:r>
              <a:rPr lang="ru-RU" altLang="ru-KZ" sz="2400" b="1" dirty="0">
                <a:solidFill>
                  <a:srgbClr val="FF3300"/>
                </a:solidFill>
              </a:rPr>
              <a:t>Состав моделей объектов:</a:t>
            </a:r>
          </a:p>
          <a:p>
            <a:pPr marL="609600" indent="-609600" eaLnBrk="1" hangingPunct="1">
              <a:buFontTx/>
              <a:buNone/>
            </a:pPr>
            <a:r>
              <a:rPr lang="ru-RU" altLang="ru-KZ" sz="2400" b="1" dirty="0"/>
              <a:t>3. </a:t>
            </a:r>
            <a:r>
              <a:rPr lang="ru-RU" altLang="ru-KZ" sz="2400" b="1" dirty="0">
                <a:solidFill>
                  <a:srgbClr val="0000FF"/>
                </a:solidFill>
              </a:rPr>
              <a:t>Модель площадного объекта</a:t>
            </a:r>
            <a:r>
              <a:rPr lang="ru-RU" altLang="ru-KZ" sz="2400" b="1" dirty="0"/>
              <a:t>: идентификатор (И),  несколько пар (троек) координат, семантический код (СК), топологический код (ТК), метаинформация (МИ)</a:t>
            </a:r>
          </a:p>
          <a:p>
            <a:pPr marL="609600" indent="-609600" algn="ctr" eaLnBrk="1" hangingPunct="1">
              <a:buFontTx/>
              <a:buNone/>
            </a:pPr>
            <a:r>
              <a:rPr lang="en-US" altLang="ru-KZ" sz="2400" b="1" dirty="0">
                <a:solidFill>
                  <a:srgbClr val="FF3300"/>
                </a:solidFill>
                <a:cs typeface="Arial" panose="020B0604020202020204" pitchFamily="34" charset="0"/>
              </a:rPr>
              <a:t>&lt;</a:t>
            </a:r>
            <a:r>
              <a:rPr lang="ru-RU" altLang="ru-KZ" sz="2400" b="1" dirty="0">
                <a:solidFill>
                  <a:srgbClr val="FF3300"/>
                </a:solidFill>
              </a:rPr>
              <a:t>И;</a:t>
            </a:r>
            <a:r>
              <a:rPr lang="en-US" altLang="ru-KZ" sz="2400" b="1" dirty="0">
                <a:solidFill>
                  <a:srgbClr val="FF3300"/>
                </a:solidFill>
              </a:rPr>
              <a:t>X,Y (</a:t>
            </a:r>
            <a:r>
              <a:rPr lang="ru-RU" altLang="ru-KZ" sz="2400" b="1" dirty="0">
                <a:solidFill>
                  <a:srgbClr val="FF3300"/>
                </a:solidFill>
              </a:rPr>
              <a:t>или</a:t>
            </a:r>
            <a:r>
              <a:rPr lang="en-US" altLang="ru-KZ" sz="2400" b="1" dirty="0">
                <a:solidFill>
                  <a:srgbClr val="FF3300"/>
                </a:solidFill>
              </a:rPr>
              <a:t>X,Y,H)</a:t>
            </a:r>
            <a:r>
              <a:rPr lang="ru-RU" altLang="ru-KZ" sz="2400" b="1" dirty="0">
                <a:solidFill>
                  <a:srgbClr val="FF3300"/>
                </a:solidFill>
              </a:rPr>
              <a:t>; </a:t>
            </a:r>
            <a:r>
              <a:rPr lang="en-US" altLang="ru-KZ" sz="2400" b="1" dirty="0">
                <a:solidFill>
                  <a:srgbClr val="FF3300"/>
                </a:solidFill>
              </a:rPr>
              <a:t>X,Y (</a:t>
            </a:r>
            <a:r>
              <a:rPr lang="ru-RU" altLang="ru-KZ" sz="2400" b="1" dirty="0">
                <a:solidFill>
                  <a:srgbClr val="FF3300"/>
                </a:solidFill>
              </a:rPr>
              <a:t>или</a:t>
            </a:r>
            <a:r>
              <a:rPr lang="en-US" altLang="ru-KZ" sz="2400" b="1" dirty="0">
                <a:solidFill>
                  <a:srgbClr val="FF3300"/>
                </a:solidFill>
              </a:rPr>
              <a:t>X,Y,H)</a:t>
            </a:r>
            <a:r>
              <a:rPr lang="ru-RU" altLang="ru-KZ" sz="2400" b="1" dirty="0">
                <a:solidFill>
                  <a:srgbClr val="FF3300"/>
                </a:solidFill>
              </a:rPr>
              <a:t> ;….; </a:t>
            </a:r>
            <a:r>
              <a:rPr lang="en-US" altLang="ru-KZ" sz="2400" b="1" dirty="0">
                <a:solidFill>
                  <a:srgbClr val="FF3300"/>
                </a:solidFill>
              </a:rPr>
              <a:t>X,Y (</a:t>
            </a:r>
            <a:r>
              <a:rPr lang="ru-RU" altLang="ru-KZ" sz="2400" b="1" dirty="0">
                <a:solidFill>
                  <a:srgbClr val="FF3300"/>
                </a:solidFill>
              </a:rPr>
              <a:t>или</a:t>
            </a:r>
            <a:r>
              <a:rPr lang="en-US" altLang="ru-KZ" sz="2400" b="1" dirty="0">
                <a:solidFill>
                  <a:srgbClr val="FF3300"/>
                </a:solidFill>
              </a:rPr>
              <a:t>X,Y,H)</a:t>
            </a:r>
            <a:r>
              <a:rPr lang="ru-RU" altLang="ru-KZ" sz="2400" b="1" dirty="0">
                <a:solidFill>
                  <a:srgbClr val="FF3300"/>
                </a:solidFill>
              </a:rPr>
              <a:t> ;СК;ТК;МИ </a:t>
            </a:r>
            <a:r>
              <a:rPr lang="en-US" altLang="ru-KZ" sz="2400" b="1" dirty="0">
                <a:solidFill>
                  <a:srgbClr val="FF3300"/>
                </a:solidFill>
                <a:cs typeface="Arial" panose="020B0604020202020204" pitchFamily="34" charset="0"/>
              </a:rPr>
              <a:t>&gt;</a:t>
            </a:r>
            <a:endParaRPr lang="ru-RU" altLang="ru-KZ" sz="2400" b="1" dirty="0">
              <a:solidFill>
                <a:srgbClr val="FF3300"/>
              </a:solidFill>
            </a:endParaRPr>
          </a:p>
          <a:p>
            <a:pPr marL="609600" indent="-609600" eaLnBrk="1" hangingPunct="1">
              <a:buFontTx/>
              <a:buNone/>
            </a:pPr>
            <a:endParaRPr lang="ru-RU" altLang="ru-KZ" sz="2400" b="1" dirty="0"/>
          </a:p>
          <a:p>
            <a:pPr marL="609600" indent="-609600" eaLnBrk="1" hangingPunct="1">
              <a:buFontTx/>
              <a:buNone/>
            </a:pPr>
            <a:r>
              <a:rPr lang="ru-RU" altLang="ru-KZ" sz="2400" b="1" dirty="0"/>
              <a:t>При этом всегда координаты первой и последней точки одни и те же</a:t>
            </a:r>
          </a:p>
          <a:p>
            <a:pPr marL="609600" indent="-609600" eaLnBrk="1" hangingPunct="1">
              <a:buFontTx/>
              <a:buNone/>
            </a:pPr>
            <a:endParaRPr lang="ru-RU" altLang="ru-KZ" sz="24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reeform 2">
            <a:extLst>
              <a:ext uri="{FF2B5EF4-FFF2-40B4-BE49-F238E27FC236}">
                <a16:creationId xmlns:a16="http://schemas.microsoft.com/office/drawing/2014/main" id="{B04562BC-8579-4D9F-8A1E-C7AA100EA381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965"/>
              <a:gd name="T58" fmla="*/ 0 h 398"/>
              <a:gd name="T59" fmla="*/ 1965 w 1965"/>
              <a:gd name="T60" fmla="*/ 398 h 398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KZ" altLang="ru-KZ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29CCCD88-1BDC-4596-AC85-C1B54AC318C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04048" y="980727"/>
            <a:ext cx="3600400" cy="3952857"/>
          </a:xfrm>
        </p:spPr>
        <p:txBody>
          <a:bodyPr/>
          <a:lstStyle/>
          <a:p>
            <a:pPr marL="609600" indent="-609600" algn="ctr" eaLnBrk="1" hangingPunct="1"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Модель поверхности:</a:t>
            </a:r>
          </a:p>
          <a:p>
            <a:pPr marL="609600" indent="-609600" algn="ctr" eaLnBrk="1" hangingPunct="1">
              <a:buFontTx/>
              <a:buNone/>
            </a:pPr>
            <a:endParaRPr lang="ru-RU" altLang="ru-KZ" b="1" dirty="0">
              <a:solidFill>
                <a:schemeClr val="accent2">
                  <a:lumMod val="50000"/>
                </a:schemeClr>
              </a:solidFill>
            </a:endParaRPr>
          </a:p>
          <a:p>
            <a:pPr marL="609600" indent="-609600" eaLnBrk="1" hangingPunct="1"/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регулярные, </a:t>
            </a:r>
          </a:p>
          <a:p>
            <a:pPr marL="609600" indent="-609600" eaLnBrk="1" hangingPunct="1"/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полурегулярные, </a:t>
            </a:r>
          </a:p>
          <a:p>
            <a:pPr marL="609600" indent="-609600" eaLnBrk="1" hangingPunct="1"/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геоморфологические, </a:t>
            </a:r>
          </a:p>
          <a:p>
            <a:pPr marL="609600" indent="-609600" eaLnBrk="1" hangingPunct="1"/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аналоговые (т.е. горизонтали),</a:t>
            </a:r>
          </a:p>
          <a:p>
            <a:pPr marL="609600" indent="-609600" eaLnBrk="1" hangingPunct="1"/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 хаотические. </a:t>
            </a:r>
          </a:p>
        </p:txBody>
      </p:sp>
      <p:pic>
        <p:nvPicPr>
          <p:cNvPr id="4098" name="Picture 2" descr="Цифровая модель рельефа поверхности - заказать | ТОО Геопаралакс">
            <a:extLst>
              <a:ext uri="{FF2B5EF4-FFF2-40B4-BE49-F238E27FC236}">
                <a16:creationId xmlns:a16="http://schemas.microsoft.com/office/drawing/2014/main" id="{9A709897-3E88-4EF7-BE28-6BBE5CC37B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68" y="1145646"/>
            <a:ext cx="4680280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reeform 2">
            <a:extLst>
              <a:ext uri="{FF2B5EF4-FFF2-40B4-BE49-F238E27FC236}">
                <a16:creationId xmlns:a16="http://schemas.microsoft.com/office/drawing/2014/main" id="{CC643890-5329-4EC7-AC41-9F11AD9F4287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965"/>
              <a:gd name="T58" fmla="*/ 0 h 398"/>
              <a:gd name="T59" fmla="*/ 1965 w 1965"/>
              <a:gd name="T60" fmla="*/ 398 h 398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KZ" altLang="ru-KZ"/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0C7ED69A-68FA-4A0D-8410-69EBD92F78F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1520" y="1196752"/>
            <a:ext cx="8640960" cy="5040560"/>
          </a:xfrm>
        </p:spPr>
        <p:txBody>
          <a:bodyPr>
            <a:normAutofit fontScale="92500" lnSpcReduction="10000"/>
          </a:bodyPr>
          <a:lstStyle/>
          <a:p>
            <a:pPr marL="609600" indent="-609600" algn="ctr" eaLnBrk="1" hangingPunct="1"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Параметры ГИМ: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Точность - характеристика того, с какой погрешностью определяется и записывается информация об объекте (это относится  к количественным характеристикам, в первую очередь  к координатам)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Масштаб - соотношение сходственных параметров модели (ГИМ) и моделируемого объекта (местности). Это значит, что у ГИМ может быть несколько масштабов.</a:t>
            </a:r>
          </a:p>
          <a:p>
            <a:pPr marL="609600" indent="-609600" eaLnBrk="1" hangingPunct="1"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Обычно к ГИМ относят значение масштаба съемки местности или цифруемой карты, который является по сути показателем детальности модели (т.е. указывает на размер пренебрегаемых элементов местности)  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reeform 2">
            <a:extLst>
              <a:ext uri="{FF2B5EF4-FFF2-40B4-BE49-F238E27FC236}">
                <a16:creationId xmlns:a16="http://schemas.microsoft.com/office/drawing/2014/main" id="{936AF1D8-33AB-4CB6-B9E3-C5407B32DD84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965"/>
              <a:gd name="T58" fmla="*/ 0 h 398"/>
              <a:gd name="T59" fmla="*/ 1965 w 1965"/>
              <a:gd name="T60" fmla="*/ 398 h 398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KZ" altLang="ru-KZ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9740F2A4-C3D5-46FC-839F-97DBC0D9502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5536" y="1268760"/>
            <a:ext cx="8496944" cy="4752528"/>
          </a:xfrm>
        </p:spPr>
        <p:txBody>
          <a:bodyPr>
            <a:normAutofit fontScale="92500" lnSpcReduction="10000"/>
          </a:bodyPr>
          <a:lstStyle/>
          <a:p>
            <a:pPr marL="609600" indent="-609600" algn="ctr" eaLnBrk="1" hangingPunct="1"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Параметры ГИМ:</a:t>
            </a:r>
          </a:p>
          <a:p>
            <a:pPr marL="609600" indent="-609600" eaLnBrk="1" hangingPunct="1"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3. Адекватность - т. е. степень соответствия модели действительности ( например, модель построена насколько лет назад и уже не соответствует местности, где за прошедшие годы произошли изменения). </a:t>
            </a:r>
          </a:p>
          <a:p>
            <a:pPr marL="609600" indent="-609600" eaLnBrk="1" hangingPunct="1"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Степень адекватности может быть оценена вероятностным путем. Каждому объекту можно установить степень вероятности сохранения на местности достаточно долгое время, т.е. степень устойчивости. Например, дом капитальный имеет вероятностный коэффициент 0,999, а отдельно стоящее дерево - коэффициент  0,60.</a:t>
            </a:r>
            <a:r>
              <a:rPr lang="ru-RU" altLang="ru-KZ" sz="2800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reeform 2">
            <a:extLst>
              <a:ext uri="{FF2B5EF4-FFF2-40B4-BE49-F238E27FC236}">
                <a16:creationId xmlns:a16="http://schemas.microsoft.com/office/drawing/2014/main" id="{00EE707E-1990-43E4-B950-A147F2563360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965"/>
              <a:gd name="T58" fmla="*/ 0 h 398"/>
              <a:gd name="T59" fmla="*/ 1965 w 1965"/>
              <a:gd name="T60" fmla="*/ 398 h 398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KZ" altLang="ru-KZ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F9ABF798-885C-41EE-A3FB-B5187CFF99F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5536" y="908720"/>
            <a:ext cx="8748464" cy="4968552"/>
          </a:xfrm>
        </p:spPr>
        <p:txBody>
          <a:bodyPr>
            <a:normAutofit fontScale="92500" lnSpcReduction="20000"/>
          </a:bodyPr>
          <a:lstStyle/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Параметры ГИМ: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4. Мерность модели  - 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Одномерные – профиль местности (1 координата</a:t>
            </a:r>
            <a:r>
              <a:rPr lang="en-US" altLang="ru-KZ" sz="2800" b="1" dirty="0">
                <a:solidFill>
                  <a:schemeClr val="accent2">
                    <a:lumMod val="50000"/>
                  </a:schemeClr>
                </a:solidFill>
              </a:rPr>
              <a:t> L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 – длина профиля) 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двумерные – карта местности (2 координаты </a:t>
            </a:r>
            <a:r>
              <a:rPr lang="en-US" altLang="ru-KZ" sz="2800" b="1" dirty="0">
                <a:solidFill>
                  <a:schemeClr val="accent2">
                    <a:lumMod val="50000"/>
                  </a:schemeClr>
                </a:solidFill>
              </a:rPr>
              <a:t>X,Y)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Трехмерные – компьютерные модели (3 координаты </a:t>
            </a:r>
            <a:r>
              <a:rPr lang="en-US" altLang="ru-KZ" sz="2800" b="1" dirty="0">
                <a:solidFill>
                  <a:schemeClr val="accent2">
                    <a:lumMod val="50000"/>
                  </a:schemeClr>
                </a:solidFill>
              </a:rPr>
              <a:t>X,Y,H)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Достоинства и недостатки: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 Использование двухмерной модели для моделирования трехмерного мира. Перспективы трехмерных моделей. Сложность сбора данных для трехмерного моделирования. Дистанционные методы лазерного сканирования- </a:t>
            </a:r>
            <a:r>
              <a:rPr lang="ru-RU" altLang="ru-KZ" sz="2800" b="1" dirty="0" err="1">
                <a:solidFill>
                  <a:schemeClr val="accent2">
                    <a:lumMod val="50000"/>
                  </a:schemeClr>
                </a:solidFill>
              </a:rPr>
              <a:t>аэро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 и наземный.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reeform 2">
            <a:extLst>
              <a:ext uri="{FF2B5EF4-FFF2-40B4-BE49-F238E27FC236}">
                <a16:creationId xmlns:a16="http://schemas.microsoft.com/office/drawing/2014/main" id="{9A097101-4B22-4D65-82B8-C678818DC344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965"/>
              <a:gd name="T58" fmla="*/ 0 h 398"/>
              <a:gd name="T59" fmla="*/ 1965 w 1965"/>
              <a:gd name="T60" fmla="*/ 398 h 398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KZ" altLang="ru-KZ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D39E68F8-A13C-4BD4-855A-3AE584F33F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609600" indent="-609600" algn="ctr" eaLnBrk="1" hangingPunct="1">
              <a:buFontTx/>
              <a:buNone/>
            </a:pPr>
            <a:r>
              <a:rPr lang="ru-RU" altLang="ru-KZ" b="1">
                <a:solidFill>
                  <a:srgbClr val="FF3300"/>
                </a:solidFill>
              </a:rPr>
              <a:t>Параметры ГИМ:</a:t>
            </a:r>
          </a:p>
          <a:p>
            <a:pPr marL="609600" indent="-609600" eaLnBrk="1" hangingPunct="1">
              <a:buFontTx/>
              <a:buNone/>
            </a:pPr>
            <a:r>
              <a:rPr lang="ru-RU" altLang="ru-KZ" b="1">
                <a:solidFill>
                  <a:srgbClr val="0000FF"/>
                </a:solidFill>
              </a:rPr>
              <a:t>5. Полнота-</a:t>
            </a:r>
          </a:p>
          <a:p>
            <a:pPr marL="609600" indent="-609600" eaLnBrk="1" hangingPunct="1">
              <a:buFontTx/>
              <a:buNone/>
            </a:pPr>
            <a:r>
              <a:rPr lang="ru-RU" altLang="ru-KZ" b="1"/>
              <a:t>показатель ограничения   содержания  и включения в ГИМ информации не о всех  классах объектов местности.</a:t>
            </a:r>
          </a:p>
          <a:p>
            <a:pPr marL="609600" indent="-609600" eaLnBrk="1" hangingPunct="1">
              <a:buFontTx/>
              <a:buNone/>
            </a:pPr>
            <a:r>
              <a:rPr lang="ru-RU" altLang="ru-KZ" b="1"/>
              <a:t>По этому показателю может быть установлен масштаб, отличный от масштаба, заданного по точности съемки или по точности цифруемой карты.</a:t>
            </a:r>
            <a:r>
              <a:rPr lang="ru-RU" altLang="ru-KZ"/>
              <a:t>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reeform 2">
            <a:extLst>
              <a:ext uri="{FF2B5EF4-FFF2-40B4-BE49-F238E27FC236}">
                <a16:creationId xmlns:a16="http://schemas.microsoft.com/office/drawing/2014/main" id="{C0EA493E-8BC1-4F0B-A525-BAC417EFDA7B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965"/>
              <a:gd name="T58" fmla="*/ 0 h 398"/>
              <a:gd name="T59" fmla="*/ 1965 w 1965"/>
              <a:gd name="T60" fmla="*/ 398 h 398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KZ" altLang="ru-KZ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7C20BFFC-20E3-4D38-9A17-BAD957D4DB9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3528" y="1340768"/>
            <a:ext cx="8820472" cy="4680520"/>
          </a:xfrm>
        </p:spPr>
        <p:txBody>
          <a:bodyPr>
            <a:normAutofit/>
          </a:bodyPr>
          <a:lstStyle/>
          <a:p>
            <a:pPr marL="609600" indent="-609600" algn="ctr" eaLnBrk="1" hangingPunct="1">
              <a:buFontTx/>
              <a:buNone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Параметры ГИМ:</a:t>
            </a:r>
          </a:p>
          <a:p>
            <a:pPr marL="609600" indent="-609600" eaLnBrk="1" hangingPunct="1">
              <a:buFontTx/>
              <a:buNone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Часто когда описывают и задают параметры ГИМ, то говорят, что она соответствует какой -либо карте и  так задается ее содержание, точность и масштаб. О мерности модели обычно не говорят, т.к. чаще всего ГИМ создают методом </a:t>
            </a:r>
            <a:r>
              <a:rPr lang="ru-RU" altLang="ru-KZ" sz="2400" b="1" dirty="0" err="1">
                <a:solidFill>
                  <a:schemeClr val="accent2">
                    <a:lumMod val="50000"/>
                  </a:schemeClr>
                </a:solidFill>
              </a:rPr>
              <a:t>цифрования</a:t>
            </a: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  карты, а карта графическая всегда двумерна и по умолчанию речь идет о двумерной ГИМ.</a:t>
            </a:r>
            <a:r>
              <a:rPr lang="ru-RU" altLang="ru-KZ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D865A71-E7F3-4437-B6B0-CC258C385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733" y="2252073"/>
            <a:ext cx="7543800" cy="1088068"/>
          </a:xfrm>
        </p:spPr>
        <p:txBody>
          <a:bodyPr/>
          <a:lstStyle/>
          <a:p>
            <a:pPr algn="ctr"/>
            <a:r>
              <a:rPr lang="ru-RU" dirty="0"/>
              <a:t>Благодарю за внимание!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1494064644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1546</TotalTime>
  <Words>997</Words>
  <Application>Microsoft Office PowerPoint</Application>
  <PresentationFormat>Экран (4:3)</PresentationFormat>
  <Paragraphs>66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Ретро</vt:lpstr>
      <vt:lpstr>Основы ГИС и обработка геодезических данных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Благодарю за внимание!</vt:lpstr>
    </vt:vector>
  </TitlesOfParts>
  <Company>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ГЕОИНФОРМАЦИОННОЕ КАРТОГРАФИРОВАНИЕ</dc:title>
  <dc:creator>DV</dc:creator>
  <cp:lastModifiedBy>Acer</cp:lastModifiedBy>
  <cp:revision>39</cp:revision>
  <dcterms:created xsi:type="dcterms:W3CDTF">2006-08-15T13:48:55Z</dcterms:created>
  <dcterms:modified xsi:type="dcterms:W3CDTF">2024-09-21T04:07:36Z</dcterms:modified>
</cp:coreProperties>
</file>